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4"/>
  </p:notesMasterIdLst>
  <p:sldIdLst>
    <p:sldId id="256" r:id="rId2"/>
    <p:sldId id="271" r:id="rId3"/>
    <p:sldId id="280" r:id="rId4"/>
    <p:sldId id="264" r:id="rId5"/>
    <p:sldId id="265" r:id="rId6"/>
    <p:sldId id="259" r:id="rId7"/>
    <p:sldId id="263" r:id="rId8"/>
    <p:sldId id="276" r:id="rId9"/>
    <p:sldId id="292" r:id="rId10"/>
    <p:sldId id="269" r:id="rId11"/>
    <p:sldId id="284" r:id="rId12"/>
    <p:sldId id="287" r:id="rId13"/>
    <p:sldId id="285" r:id="rId14"/>
    <p:sldId id="260" r:id="rId15"/>
    <p:sldId id="282" r:id="rId16"/>
    <p:sldId id="283" r:id="rId17"/>
    <p:sldId id="270" r:id="rId18"/>
    <p:sldId id="288" r:id="rId19"/>
    <p:sldId id="290" r:id="rId20"/>
    <p:sldId id="262" r:id="rId21"/>
    <p:sldId id="291" r:id="rId22"/>
    <p:sldId id="289" r:id="rId23"/>
    <p:sldId id="267" r:id="rId24"/>
    <p:sldId id="279" r:id="rId25"/>
    <p:sldId id="278" r:id="rId26"/>
    <p:sldId id="281" r:id="rId27"/>
    <p:sldId id="273" r:id="rId28"/>
    <p:sldId id="261" r:id="rId29"/>
    <p:sldId id="268" r:id="rId30"/>
    <p:sldId id="274" r:id="rId31"/>
    <p:sldId id="275"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Lst>
        </p14:section>
        <p14:section name="Research hypothesis and objectives" id="{CEA8FE3E-D72B-E34D-A426-28BA5442F938}">
          <p14:sldIdLst>
            <p14:sldId id="259"/>
            <p14:sldId id="263"/>
          </p14:sldIdLst>
        </p14:section>
        <p14:section name="Related work" id="{E0990D01-4759-B840-8E35-DF894841F0F6}">
          <p14:sldIdLst>
            <p14:sldId id="276"/>
            <p14:sldId id="292"/>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search plan" id="{FBE5EF9D-5B00-FF42-ACA3-0C3011830101}">
          <p14:sldIdLst>
            <p14:sldId id="261"/>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4"/>
    <p:restoredTop sz="69618"/>
  </p:normalViewPr>
  <p:slideViewPr>
    <p:cSldViewPr snapToGrid="0" snapToObjects="1">
      <p:cViewPr>
        <p:scale>
          <a:sx n="80" d="100"/>
          <a:sy n="80" d="100"/>
        </p:scale>
        <p:origin x="192" y="0"/>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m</m:t>
                        </m:r>
                      </m:e>
                      <m:sub>
                        <m:r>
                          <m:rPr>
                            <m:sty m:val="p"/>
                          </m:rPr>
                          <a:rPr lang="en-US" sz="1200" kern="1200">
                            <a:solidFill>
                              <a:schemeClr val="tx1"/>
                            </a:solidFill>
                            <a:effectLst/>
                            <a:latin typeface="+mn-lt"/>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14:m>
                  <m:oMath xmlns:m="http://schemas.openxmlformats.org/officeDocument/2006/math">
                    <m:d>
                      <m:dPr>
                        <m:begChr m:val="|"/>
                        <m:endChr m:val="|"/>
                        <m:ctrlPr>
                          <a:rPr lang="en-US" sz="1200" i="1">
                            <a:latin typeface="Cambria Math" panose="02040503050406030204" pitchFamily="18" charset="0"/>
                            <a:cs typeface="DaunPenh" pitchFamily="2" charset="0"/>
                          </a:rPr>
                        </m:ctrlPr>
                      </m:dPr>
                      <m:e>
                        <m:r>
                          <a:rPr lang="en-US" sz="1200">
                            <a:latin typeface="Cambria Math" panose="02040503050406030204" pitchFamily="18" charset="0"/>
                            <a:cs typeface="DaunPenh" pitchFamily="2" charset="0"/>
                          </a:rPr>
                          <m:t>𝑅</m:t>
                        </m:r>
                      </m:e>
                    </m:d>
                  </m:oMath>
                </a14:m>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1200">
                        <a:latin typeface="Cambria Math" panose="02040503050406030204" pitchFamily="18" charset="0"/>
                        <a:cs typeface="DaunPenh" pitchFamily="2" charset="0"/>
                      </a:rPr>
                      <m:t>𝑝</m:t>
                    </m:r>
                  </m:oMath>
                </a14:m>
                <a:r>
                  <a:rPr lang="en-US" sz="1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1200" i="1">
                            <a:latin typeface="Cambria Math" panose="02040503050406030204" pitchFamily="18" charset="0"/>
                            <a:cs typeface="DaunPenh" pitchFamily="2" charset="0"/>
                          </a:rPr>
                        </m:ctrlPr>
                      </m:naryPr>
                      <m:sub/>
                      <m:sup/>
                      <m:e>
                        <m:r>
                          <a:rPr lang="en-US" sz="120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1200">
                            <a:latin typeface="Cambria Math" panose="02040503050406030204" pitchFamily="18" charset="0"/>
                            <a:cs typeface="DaunPenh" pitchFamily="2" charset="0"/>
                          </a:rPr>
                          <m:t>=1</m:t>
                        </m:r>
                      </m:e>
                    </m:nary>
                  </m:oMath>
                </a14:m>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14:m>
                  <m:oMath xmlns:m="http://schemas.openxmlformats.org/officeDocument/2006/math">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𝑅</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on </a:t>
                </a:r>
                <a14:m>
                  <m:oMath xmlns:m="http://schemas.openxmlformats.org/officeDocument/2006/math">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and evaluates all possible PED</a:t>
                </a:r>
                <a14:m>
                  <m:oMath xmlns:m="http://schemas.openxmlformats.org/officeDocument/2006/math">
                    <m:r>
                      <a:rPr lang="en-US" sz="1200"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𝑚𝑖𝑛𝑖𝑚𝑎𝑙</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(blue)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𝑝𝑒𝑟𝑐𝑒𝑛𝑡𝑖𝑙𝑒</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r</m:t>
                        </m:r>
                      </m:sub>
                    </m:sSub>
                  </m:oMath>
                </a14:m>
                <a:r>
                  <a:rPr lang="en-US" sz="120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percentile</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Choice>
        <mc:Fallback>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𝑟</m:t>
                        </m:r>
                      </m:sub>
                    </m:sSub>
                  </m:oMath>
                </a14:m>
                <a:r>
                  <a:rPr lang="en-US" sz="1200" i="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𝛹</m:t>
                        </m:r>
                      </m:e>
                      <m:sub>
                        <m:r>
                          <a:rPr lang="en-US" sz="1200" i="1" kern="1200">
                            <a:solidFill>
                              <a:schemeClr val="tx1"/>
                            </a:solidFill>
                            <a:effectLst/>
                            <a:latin typeface="+mn-lt"/>
                            <a:ea typeface="+mn-ea"/>
                            <a:cs typeface="+mn-cs"/>
                          </a:rPr>
                          <m:t>𝑚𝑖𝑛𝑖𝑚𝑎𝑙</m:t>
                        </m:r>
                        <m:r>
                          <a:rPr lang="en-US" sz="1200" i="1" kern="1200">
                            <a:solidFill>
                              <a:schemeClr val="tx1"/>
                            </a:solidFill>
                            <a:effectLst/>
                            <a:latin typeface="+mn-lt"/>
                            <a:ea typeface="+mn-ea"/>
                            <a:cs typeface="+mn-cs"/>
                          </a:rPr>
                          <m:t>_</m:t>
                        </m:r>
                        <m:r>
                          <a:rPr lang="en-US" sz="1200" i="1" kern="1200">
                            <a:solidFill>
                              <a:schemeClr val="tx1"/>
                            </a:solidFill>
                            <a:effectLst/>
                            <a:latin typeface="+mn-lt"/>
                            <a:ea typeface="+mn-ea"/>
                            <a:cs typeface="+mn-cs"/>
                          </a:rPr>
                          <m:t>𝑃𝐸𝐷</m:t>
                        </m:r>
                      </m:sub>
                    </m:sSub>
                  </m:oMath>
                </a14:m>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r</m:t>
                        </m:r>
                      </m:sub>
                    </m:sSub>
                  </m:oMath>
                </a14:m>
                <a:r>
                  <a:rPr lang="en-US" sz="1200" kern="1200" dirty="0">
                    <a:solidFill>
                      <a:schemeClr val="tx1"/>
                    </a:solidFill>
                    <a:effectLst/>
                    <a:latin typeface="+mn-lt"/>
                    <a:ea typeface="+mn-ea"/>
                    <a:cs typeface="+mn-cs"/>
                  </a:rPr>
                  <a:t> as the first objective and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14:m>
                  <m:oMath xmlns:m="http://schemas.openxmlformats.org/officeDocument/2006/math">
                    <m:r>
                      <a:rPr lang="en-US" sz="1200" i="1" kern="1200">
                        <a:solidFill>
                          <a:schemeClr val="tx1"/>
                        </a:solidFill>
                        <a:effectLst/>
                        <a:latin typeface="+mn-lt"/>
                        <a:ea typeface="+mn-ea"/>
                        <a:cs typeface="+mn-cs"/>
                      </a:rPr>
                      <m:t>3∙</m:t>
                    </m:r>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10</m:t>
                        </m:r>
                      </m:e>
                      <m:sup>
                        <m:r>
                          <a:rPr lang="en-US" sz="1200" i="1" kern="1200">
                            <a:solidFill>
                              <a:schemeClr val="tx1"/>
                            </a:solidFill>
                            <a:effectLst/>
                            <a:latin typeface="+mn-lt"/>
                            <a:ea typeface="+mn-ea"/>
                            <a:cs typeface="+mn-cs"/>
                          </a:rPr>
                          <m:t>4</m:t>
                        </m:r>
                      </m:sup>
                    </m:sSup>
                  </m:oMath>
                </a14:m>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minimal</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(Fig. 4a) and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Ψ</m:t>
                        </m:r>
                      </m:e>
                      <m:sub>
                        <m:r>
                          <m:rPr>
                            <m:sty m:val="p"/>
                          </m:rPr>
                          <a:rPr lang="en-US" sz="1200" kern="1200">
                            <a:solidFill>
                              <a:schemeClr val="tx1"/>
                            </a:solidFill>
                            <a:effectLst/>
                            <a:latin typeface="+mn-lt"/>
                            <a:ea typeface="+mn-ea"/>
                            <a:cs typeface="+mn-cs"/>
                          </a:rPr>
                          <m:t>percentile</m:t>
                        </m:r>
                        <m:r>
                          <a:rPr lang="en-US" sz="1200" kern="1200">
                            <a:solidFill>
                              <a:schemeClr val="tx1"/>
                            </a:solidFill>
                            <a:effectLst/>
                            <a:latin typeface="+mn-lt"/>
                            <a:ea typeface="+mn-ea"/>
                            <a:cs typeface="+mn-cs"/>
                          </a:rPr>
                          <m:t>_</m:t>
                        </m:r>
                        <m:r>
                          <m:rPr>
                            <m:sty m:val="p"/>
                          </m:rPr>
                          <a:rPr lang="en-US" sz="1200" kern="1200">
                            <a:solidFill>
                              <a:schemeClr val="tx1"/>
                            </a:solidFill>
                            <a:effectLst/>
                            <a:latin typeface="+mn-lt"/>
                            <a:ea typeface="+mn-ea"/>
                            <a:cs typeface="+mn-cs"/>
                          </a:rPr>
                          <m:t>PED</m:t>
                        </m:r>
                      </m:sub>
                    </m:sSub>
                  </m:oMath>
                </a14:m>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lgn="r"/>
            <a:r>
              <a:rPr lang="he-IL" dirty="0"/>
              <a:t>אני 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לקצר משמעותית. ה-</a:t>
                </a:r>
                <a:r>
                  <a:rPr lang="en-US" dirty="0"/>
                  <a:t>knapsack problem </a:t>
                </a:r>
                <a:r>
                  <a:rPr lang="he-IL" dirty="0"/>
                  <a:t> צריך להיות נקודה אחת קטנה. </a:t>
                </a:r>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הכלליים, ללא ספציפיות לזיהום אוויר. </a:t>
                </a:r>
              </a:p>
              <a:p>
                <a:pPr marL="0" algn="r" defTabSz="914400" rtl="1" eaLnBrk="1" latinLnBrk="0" hangingPunct="1"/>
                <a:endParaRPr lang="he-IL" dirty="0"/>
              </a:p>
              <a:p>
                <a:pPr marL="0" algn="r" defTabSz="914400" rtl="1" eaLnBrk="1" latinLnBrk="0" hangingPunct="1"/>
                <a:r>
                  <a:rPr lang="he-IL" dirty="0"/>
                  <a:t>שני הדברים האלו כן יוצרים פער – </a:t>
                </a:r>
              </a:p>
              <a:p>
                <a:pPr marL="0" algn="r" defTabSz="914400" rtl="1" eaLnBrk="1" latinLnBrk="0" hangingPunct="1"/>
                <a:r>
                  <a:rPr lang="he-IL" dirty="0"/>
                  <a:t>אנשי מדעי המחשב מתמקדים ביעילות ובזמן חישוב ללא התעמקות והבנה בחיישנים או בזיהום אוויר. כמו כן, הרבה מהעבודות שמנסות להציב חיישנים מדובר בחיישנים שטווח הגילוי חשוב להם. לעומת זאת, בזיהום אוויר, מה שמגיע לחיישן זה מה שנמדד.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8585156"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dirty="0">
                <a:latin typeface="DaunPenh" pitchFamily="2" charset="0"/>
                <a:cs typeface="DaunPenh" pitchFamily="2" charset="0"/>
              </a:rPr>
              <a:t>The Gaussian plume model -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1CFB3677-3B56-4E4B-A6E2-85020D3669D6}"/>
                  </a:ext>
                </a:extLst>
              </p:cNvPr>
              <p:cNvSpPr/>
              <p:nvPr/>
            </p:nvSpPr>
            <p:spPr>
              <a:xfrm>
                <a:off x="422872" y="4819605"/>
                <a:ext cx="11625511" cy="1849865"/>
              </a:xfrm>
              <a:prstGeom prst="rect">
                <a:avLst/>
              </a:prstGeom>
            </p:spPr>
            <p:txBody>
              <a:bodyPr wrap="square">
                <a:spAutoFit/>
              </a:bodyPr>
              <a:lstStyle/>
              <a:p>
                <a:r>
                  <a:rPr lang="en-US" sz="2800" dirty="0">
                    <a:latin typeface="DaunPenh" pitchFamily="2" charset="0"/>
                    <a:cs typeface="DaunPenh" pitchFamily="2" charset="0"/>
                  </a:rPr>
                  <a:t>Q [kg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release rate from the stack, H [m] = effective height (actual stack height h + plume rise </a:t>
                </a:r>
                <a:r>
                  <a:rPr lang="en-US" sz="2800" dirty="0">
                    <a:latin typeface="DaunPenh" pitchFamily="2" charset="0"/>
                    <a:cs typeface="DaunPenh" pitchFamily="2" charset="0"/>
                    <a:sym typeface="Symbol" pitchFamily="2" charset="2"/>
                  </a:rPr>
                  <a:t></a:t>
                </a:r>
                <a:r>
                  <a:rPr lang="en-US" sz="2800" dirty="0">
                    <a:latin typeface="DaunPenh" pitchFamily="2" charset="0"/>
                    <a:cs typeface="DaunPenh" pitchFamily="2" charset="0"/>
                  </a:rPr>
                  <a:t>h)</a:t>
                </a:r>
              </a:p>
              <a:p>
                <a:r>
                  <a:rPr lang="en-US" sz="2800" dirty="0">
                    <a:latin typeface="DaunPenh" pitchFamily="2" charset="0"/>
                    <a:cs typeface="DaunPenh" pitchFamily="2" charset="0"/>
                  </a:rPr>
                  <a:t>x, y and z [m] = downwind, crosswind and vertical distances, </a:t>
                </a:r>
                <a14:m>
                  <m:oMath xmlns:m="http://schemas.openxmlformats.org/officeDocument/2006/math">
                    <m:acc>
                      <m:accPr>
                        <m:chr m:val="̅"/>
                        <m:ctrlPr>
                          <a:rPr lang="en-US" sz="2800" i="1">
                            <a:latin typeface="Cambria Math" panose="02040503050406030204" pitchFamily="18" charset="0"/>
                            <a:cs typeface="DaunPenh" pitchFamily="2" charset="0"/>
                          </a:rPr>
                        </m:ctrlPr>
                      </m:accPr>
                      <m:e>
                        <m:r>
                          <a:rPr lang="en-US" sz="2800">
                            <a:latin typeface="Cambria Math" panose="02040503050406030204" pitchFamily="18" charset="0"/>
                            <a:cs typeface="DaunPenh" pitchFamily="2" charset="0"/>
                          </a:rPr>
                          <m:t>𝑢</m:t>
                        </m:r>
                      </m:e>
                    </m:acc>
                  </m:oMath>
                </a14:m>
                <a:r>
                  <a:rPr lang="en-US" sz="2800" dirty="0">
                    <a:latin typeface="DaunPenh" pitchFamily="2" charset="0"/>
                    <a:cs typeface="DaunPenh" pitchFamily="2" charset="0"/>
                  </a:rPr>
                  <a:t> [m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mean wind speed, </a:t>
                </a:r>
              </a:p>
              <a:p>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𝑦</m:t>
                        </m:r>
                      </m:sub>
                    </m:sSub>
                  </m:oMath>
                </a14:m>
                <a:r>
                  <a:rPr lang="en-US" sz="2800" dirty="0">
                    <a:latin typeface="DaunPenh" pitchFamily="2" charset="0"/>
                    <a:cs typeface="DaunPenh" pitchFamily="2" charset="0"/>
                  </a:rPr>
                  <a:t> and </a:t>
                </a:r>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𝑧</m:t>
                        </m:r>
                      </m:sub>
                    </m:sSub>
                  </m:oMath>
                </a14:m>
                <a:r>
                  <a:rPr lang="en-US" sz="2800" dirty="0">
                    <a:latin typeface="DaunPenh" pitchFamily="2" charset="0"/>
                    <a:cs typeface="DaunPenh" pitchFamily="2" charset="0"/>
                  </a:rPr>
                  <a:t> [m] = represent the standard deviation of the Gaussian concentration distribution</a:t>
                </a:r>
              </a:p>
              <a:p>
                <a:endParaRPr lang="en-US" sz="2800" dirty="0">
                  <a:latin typeface="DaunPenh" pitchFamily="2" charset="0"/>
                  <a:cs typeface="DaunPenh" pitchFamily="2" charset="0"/>
                </a:endParaRPr>
              </a:p>
            </p:txBody>
          </p:sp>
        </mc:Choice>
        <mc:Fallback>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422872" y="4819605"/>
                <a:ext cx="11625511" cy="1849865"/>
              </a:xfrm>
              <a:prstGeom prst="rect">
                <a:avLst/>
              </a:prstGeom>
              <a:blipFill>
                <a:blip r:embed="rId5"/>
                <a:stretch>
                  <a:fillRect l="-981" t="-74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2150364" y="3735551"/>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150364" y="3735551"/>
                <a:ext cx="7891272" cy="735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F819-0A4C-DF49-9E90-4695373A4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591A87-6F52-1B4E-8B5C-F2F98B69286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grpSp>
        <p:nvGrpSpPr>
          <p:cNvPr id="5" name="Group 4">
            <a:extLst>
              <a:ext uri="{FF2B5EF4-FFF2-40B4-BE49-F238E27FC236}">
                <a16:creationId xmlns:a16="http://schemas.microsoft.com/office/drawing/2014/main" id="{A98106AE-0A5D-784A-AAAB-72C2B2C47707}"/>
              </a:ext>
            </a:extLst>
          </p:cNvPr>
          <p:cNvGrpSpPr/>
          <p:nvPr/>
        </p:nvGrpSpPr>
        <p:grpSpPr>
          <a:xfrm>
            <a:off x="6382512" y="2311717"/>
            <a:ext cx="4706937" cy="3320987"/>
            <a:chOff x="0" y="-25019"/>
            <a:chExt cx="3623945" cy="2235521"/>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0" y="721355"/>
              <a:ext cx="3623945" cy="148914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1">
                  <a:extLst>
                    <a:ext uri="{FF2B5EF4-FFF2-40B4-BE49-F238E27FC236}">
                      <a16:creationId xmlns:a16="http://schemas.microsoft.com/office/drawing/2014/main" id="{B55971AB-A523-F643-84FE-37528609C31B}"/>
                    </a:ext>
                  </a:extLst>
                </p:cNvPr>
                <p:cNvSpPr txBox="1"/>
                <p:nvPr/>
              </p:nvSpPr>
              <p:spPr>
                <a:xfrm>
                  <a:off x="59982" y="-25019"/>
                  <a:ext cx="3560213" cy="74637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Table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Constants of empirical relationships between x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𝑦</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𝑧</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(Eq. 2)  for different stability classes: A – extremely unstable, B – moderately unstable, C – slightly unstable, D – neutral, E – slightly stable and F – moderately stable. b parameter is taken as 0.894. From Martin (1976).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11">
                  <a:extLst>
                    <a:ext uri="{FF2B5EF4-FFF2-40B4-BE49-F238E27FC236}">
                      <a16:creationId xmlns:a16="http://schemas.microsoft.com/office/drawing/2014/main" id="{B55971AB-A523-F643-84FE-37528609C31B}"/>
                    </a:ext>
                  </a:extLst>
                </p:cNvPr>
                <p:cNvSpPr txBox="1">
                  <a:spLocks noRot="1" noChangeAspect="1" noMove="1" noResize="1" noEditPoints="1" noAdjustHandles="1" noChangeArrowheads="1" noChangeShapeType="1" noTextEdit="1"/>
                </p:cNvSpPr>
                <p:nvPr/>
              </p:nvSpPr>
              <p:spPr>
                <a:xfrm>
                  <a:off x="59982" y="-25019"/>
                  <a:ext cx="3560213" cy="746375"/>
                </a:xfrm>
                <a:prstGeom prst="rect">
                  <a:avLst/>
                </a:prstGeom>
                <a:blipFill>
                  <a:blip r:embed="rId3"/>
                  <a:stretch>
                    <a:fillRect l="-1644" t="-1136" r="-137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a:blip r:embed="rId3"/>
          <a:stretch>
            <a:fillRect/>
          </a:stretch>
        </p:blipFill>
        <p:spPr>
          <a:xfrm>
            <a:off x="214069" y="3368462"/>
            <a:ext cx="7516368" cy="3076287"/>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a:blip r:embed="rId4"/>
          <a:stretch>
            <a:fillRect/>
          </a:stretch>
        </p:blipFill>
        <p:spPr>
          <a:xfrm>
            <a:off x="7856113" y="1605"/>
            <a:ext cx="4335887" cy="6858000"/>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CD471-B515-2346-AEA6-80D573DDA521}"/>
              </a:ext>
            </a:extLst>
          </p:cNvPr>
          <p:cNvSpPr>
            <a:spLocks noGrp="1"/>
          </p:cNvSpPr>
          <p:nvPr>
            <p:ph type="sldNum" sz="quarter" idx="12"/>
          </p:nvPr>
        </p:nvSpPr>
        <p:spPr>
          <a:xfrm>
            <a:off x="10750296" y="6356350"/>
            <a:ext cx="2743200" cy="365125"/>
          </a:xfrm>
        </p:spPr>
        <p:txBody>
          <a:bodyPr/>
          <a:lstStyle/>
          <a:p>
            <a:fld id="{CBA4AC6D-9836-9F4A-961A-ECAC0CEAF37F}" type="slidenum">
              <a:rPr lang="en-US" smtClean="0"/>
              <a:t>15</a:t>
            </a:fld>
            <a:endParaRPr lang="en-US"/>
          </a:p>
        </p:txBody>
      </p:sp>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nvGrpSpPr>
          <p:cNvPr id="20" name="Group 19">
            <a:extLst>
              <a:ext uri="{FF2B5EF4-FFF2-40B4-BE49-F238E27FC236}">
                <a16:creationId xmlns:a16="http://schemas.microsoft.com/office/drawing/2014/main" id="{5486614A-ECC1-0441-B6A1-8D5F8FCF58F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C14F87AB-5AA2-4E4A-AE48-0719D9CBCC9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DD4CEFD-FD25-D64D-80A6-D57864D62C63}"/>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m:ctrlPr>
                        </m:dPr>
                        <m:e>
                          <m:sSub>
                            <m:sSubPr>
                              <m:ctrlPr>
                                <a:rPr lang="en-US" sz="2400" i="1"/>
                              </m:ctrlPr>
                            </m:sSubPr>
                            <m:e>
                              <m:acc>
                                <m:accPr>
                                  <m:chr m:val="̂"/>
                                  <m:ctrlPr>
                                    <a:rPr lang="en-US" sz="2400" i="1"/>
                                  </m:ctrlPr>
                                </m:accPr>
                                <m:e>
                                  <m:r>
                                    <a:rPr lang="en-US" sz="2400" i="1"/>
                                    <m:t>𝑐</m:t>
                                  </m:r>
                                </m:e>
                              </m:acc>
                            </m:e>
                            <m:sub>
                              <m:r>
                                <a:rPr lang="en-US" sz="2400" i="1"/>
                                <m:t>𝜔</m:t>
                              </m:r>
                            </m:sub>
                          </m:sSub>
                          <m:r>
                            <a:rPr lang="en-US" sz="2400" i="1"/>
                            <m:t>(</m:t>
                          </m:r>
                          <m:r>
                            <a:rPr lang="en-US" sz="2400" i="1"/>
                            <m:t>𝑡</m:t>
                          </m:r>
                          <m:r>
                            <a:rPr lang="en-US" sz="2400" i="1"/>
                            <m:t>)=</m:t>
                          </m:r>
                          <m:nary>
                            <m:naryPr>
                              <m:chr m:val="∑"/>
                              <m:limLoc m:val="undOvr"/>
                              <m:supHide m:val="on"/>
                              <m:ctrlPr>
                                <a:rPr lang="en-US" sz="2400" i="1"/>
                              </m:ctrlPr>
                            </m:naryPr>
                            <m:sub>
                              <m:r>
                                <a:rPr lang="en-US" sz="2400" i="1"/>
                                <m:t>𝑠</m:t>
                              </m:r>
                            </m:sub>
                            <m:sup/>
                            <m:e>
                              <m:sSub>
                                <m:sSubPr>
                                  <m:ctrlPr>
                                    <a:rPr lang="en-US" sz="2400" i="1"/>
                                  </m:ctrlPr>
                                </m:sSubPr>
                                <m:e>
                                  <m:r>
                                    <a:rPr lang="en-US" sz="2400" i="1"/>
                                    <m:t>𝑚</m:t>
                                  </m:r>
                                </m:e>
                                <m:sub>
                                  <m:r>
                                    <a:rPr lang="en-US" sz="2400" i="1"/>
                                    <m:t>𝑠</m:t>
                                  </m:r>
                                  <m:r>
                                    <a:rPr lang="en-US" sz="2400" i="1"/>
                                    <m:t>𝜔</m:t>
                                  </m:r>
                                </m:sub>
                              </m:sSub>
                              <m:r>
                                <a:rPr lang="en-US" sz="2400" i="1"/>
                                <m:t>∙ </m:t>
                              </m:r>
                              <m:sSub>
                                <m:sSubPr>
                                  <m:ctrlPr>
                                    <a:rPr lang="en-US" sz="2400" i="1"/>
                                  </m:ctrlPr>
                                </m:sSubPr>
                                <m:e>
                                  <m:r>
                                    <m:rPr>
                                      <m:sty m:val="p"/>
                                    </m:rPr>
                                    <a:rPr lang="en-US" sz="2400"/>
                                    <m:t>q</m:t>
                                  </m:r>
                                </m:e>
                                <m:sub>
                                  <m:r>
                                    <m:rPr>
                                      <m:sty m:val="p"/>
                                    </m:rPr>
                                    <a:rPr lang="en-US" sz="2400"/>
                                    <m:t>s</m:t>
                                  </m:r>
                                </m:sub>
                              </m:sSub>
                              <m:r>
                                <a:rPr lang="en-US" sz="2400"/>
                                <m:t>(</m:t>
                              </m:r>
                              <m:r>
                                <m:rPr>
                                  <m:sty m:val="p"/>
                                </m:rPr>
                                <a:rPr lang="en-US" sz="2400"/>
                                <m:t>t</m:t>
                              </m:r>
                              <m:r>
                                <a:rPr lang="en-US" sz="2400"/>
                                <m:t>) </m:t>
                              </m:r>
                            </m:e>
                          </m:nary>
                          <m:r>
                            <a:rPr lang="en-US" sz="2400" i="1"/>
                            <m:t> </m:t>
                          </m:r>
                        </m:e>
                      </m:d>
                      <m:r>
                        <a:rPr lang="en-US" sz="2400" i="1"/>
                        <m:t> ∀</m:t>
                      </m:r>
                      <m:r>
                        <a:rPr lang="en-US" sz="2400" i="1"/>
                        <m:t>𝜔</m:t>
                      </m:r>
                      <m:r>
                        <a:rPr lang="en-US" sz="2400" i="1"/>
                        <m:t>∈</m:t>
                      </m:r>
                      <m:d>
                        <m:dPr>
                          <m:begChr m:val="{"/>
                          <m:endChr m:val="}"/>
                          <m:ctrlPr>
                            <a:rPr lang="en-US" sz="2400" i="1"/>
                          </m:ctrlPr>
                        </m:dPr>
                        <m:e>
                          <m:r>
                            <a:rPr lang="en-US" sz="2400" i="1"/>
                            <m:t>𝛺</m:t>
                          </m:r>
                        </m:e>
                      </m:d>
                      <m:r>
                        <a:rPr lang="en-US" sz="2400" i="1"/>
                        <m:t>, ∀</m:t>
                      </m:r>
                      <m:r>
                        <a:rPr lang="en-US" sz="2400" i="1"/>
                        <m:t>𝑠</m:t>
                      </m:r>
                      <m:r>
                        <a:rPr lang="en-US" sz="2400" i="1"/>
                        <m:t>∈</m:t>
                      </m:r>
                      <m:d>
                        <m:dPr>
                          <m:begChr m:val="{"/>
                          <m:endChr m:val="}"/>
                          <m:ctrlPr>
                            <a:rPr lang="en-US" sz="2400" i="1"/>
                          </m:ctrlPr>
                        </m:dPr>
                        <m:e>
                          <m:r>
                            <a:rPr lang="en-US" sz="2400" i="1"/>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DaunPenh" pitchFamily="2" charset="0"/>
                        <a:cs typeface="DaunPenh" pitchFamily="2" charset="0"/>
                      </a:rPr>
                      <m:t>{</m:t>
                    </m:r>
                    <m:r>
                      <m:rPr>
                        <m:sty m:val="p"/>
                      </m:rPr>
                      <a:rPr lang="en-US" sz="3000">
                        <a:latin typeface="DaunPenh" pitchFamily="2" charset="0"/>
                        <a:cs typeface="DaunPenh" pitchFamily="2" charset="0"/>
                      </a:rPr>
                      <m:t>R</m:t>
                    </m:r>
                    <m:r>
                      <a:rPr lang="en-US" sz="3000">
                        <a:latin typeface="DaunPenh" pitchFamily="2"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4E36C1-C862-9747-90E2-6BBBB8FDF1BC}"/>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m:ctrlPr>
                      </m:sSubPr>
                      <m:e>
                        <m:r>
                          <m:rPr>
                            <m:sty m:val="p"/>
                          </m:rPr>
                          <a:rPr lang="en-US"/>
                          <m:t>Ψ</m:t>
                        </m:r>
                      </m:e>
                      <m:sub>
                        <m:r>
                          <a:rPr lang="en-US"/>
                          <m:t>#</m:t>
                        </m:r>
                        <m:r>
                          <m:rPr>
                            <m:sty m:val="p"/>
                          </m:rPr>
                          <a:rPr lang="en-US"/>
                          <m:t>r</m:t>
                        </m:r>
                      </m:sub>
                    </m:sSub>
                    <m:r>
                      <a:rPr lang="en-US"/>
                      <m:t>=</m:t>
                    </m:r>
                    <m:sSub>
                      <m:sSubPr>
                        <m:ctrlPr>
                          <a:rPr lang="en-US" i="1"/>
                        </m:ctrlPr>
                      </m:sSubPr>
                      <m:e>
                        <m:func>
                          <m:funcPr>
                            <m:ctrlPr>
                              <a:rPr lang="en-US" i="1"/>
                            </m:ctrlPr>
                          </m:funcPr>
                          <m:fName>
                            <m:limLow>
                              <m:limLowPr>
                                <m:ctrlPr>
                                  <a:rPr lang="en-US" i="1"/>
                                </m:ctrlPr>
                              </m:limLowPr>
                              <m:e>
                                <m:r>
                                  <m:rPr>
                                    <m:sty m:val="p"/>
                                  </m:rPr>
                                  <a:rPr lang="en-US"/>
                                  <m:t>min</m:t>
                                </m:r>
                              </m:e>
                              <m:lim>
                                <m:d>
                                  <m:dPr>
                                    <m:begChr m:val="{"/>
                                    <m:endChr m:val="}"/>
                                    <m:ctrlPr>
                                      <a:rPr lang="en-US" i="1"/>
                                    </m:ctrlPr>
                                  </m:dPr>
                                  <m:e>
                                    <m:r>
                                      <m:rPr>
                                        <m:sty m:val="p"/>
                                      </m:rPr>
                                      <a:rPr lang="en-US"/>
                                      <m:t>R</m:t>
                                    </m:r>
                                  </m:e>
                                </m:d>
                              </m:lim>
                            </m:limLow>
                          </m:fName>
                          <m:e>
                            <m:d>
                              <m:dPr>
                                <m:begChr m:val="|"/>
                                <m:endChr m:val="|"/>
                                <m:ctrlPr>
                                  <a:rPr lang="en-US" i="1"/>
                                </m:ctrlPr>
                              </m:dPr>
                              <m:e>
                                <m:r>
                                  <m:rPr>
                                    <m:sty m:val="p"/>
                                  </m:rPr>
                                  <a:rPr lang="en-US"/>
                                  <m:t>R</m:t>
                                </m:r>
                              </m:e>
                            </m:d>
                          </m:e>
                        </m:func>
                      </m:e>
                      <m:sub>
                        <m:r>
                          <a:rPr lang="en-US"/>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32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3200" i="1">
                            <a:latin typeface="Cambria Math" panose="02040503050406030204" pitchFamily="18" charset="0"/>
                            <a:cs typeface="DaunPenh" pitchFamily="2" charset="0"/>
                          </a:rPr>
                        </m:ctrlPr>
                      </m:naryPr>
                      <m:sub/>
                      <m:sup/>
                      <m:e>
                        <m:r>
                          <a:rPr lang="en-US" sz="3200">
                            <a:latin typeface="Cambria Math" panose="02040503050406030204" pitchFamily="18" charset="0"/>
                            <a:cs typeface="DaunPenh" pitchFamily="2" charset="0"/>
                          </a:rPr>
                          <m:t>𝑝</m:t>
                        </m:r>
                        <m:r>
                          <a:rPr lang="en-US" sz="32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914" b="-5848"/>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minimal</m:t>
                            </m:r>
                            <m: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_</m:t>
                            </m:r>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083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air pollution monitoring (motivation), representation in time and in spaces,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hypothesis and objectives</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r>
              <a:rPr lang="en-US" sz="3600" dirty="0">
                <a:solidFill>
                  <a:schemeClr val="tx1">
                    <a:lumMod val="85000"/>
                    <a:lumOff val="15000"/>
                  </a:schemeClr>
                </a:solidFill>
                <a:latin typeface="DaunPenh" pitchFamily="2" charset="0"/>
                <a:cs typeface="DaunPenh" pitchFamily="2" charset="0"/>
              </a:rPr>
              <a:t>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r>
              <a:rPr lang="en-US" dirty="0"/>
              <a:t>/27</a:t>
            </a:r>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9779" y="1512703"/>
            <a:ext cx="11296086" cy="4685552"/>
            <a:chOff x="-1405633" y="-38409"/>
            <a:chExt cx="11035020" cy="4553867"/>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 Box 17">
                  <a:extLst>
                    <a:ext uri="{FF2B5EF4-FFF2-40B4-BE49-F238E27FC236}">
                      <a16:creationId xmlns:a16="http://schemas.microsoft.com/office/drawing/2014/main" id="{448ABB2E-26E4-C94C-949E-5AE5C4AFF081}"/>
                    </a:ext>
                  </a:extLst>
                </p:cNvPr>
                <p:cNvSpPr txBox="1"/>
                <p:nvPr/>
              </p:nvSpPr>
              <p:spPr>
                <a:xfrm>
                  <a:off x="-1405633" y="483452"/>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2400" b="1" i="0" dirty="0">
                      <a:solidFill>
                        <a:srgbClr val="000000"/>
                      </a:solidFill>
                      <a:effectLst/>
                      <a:latin typeface="DaunPenh" pitchFamily="2" charset="0"/>
                      <a:ea typeface="Times New Roman" panose="02020603050405020304" pitchFamily="18" charset="0"/>
                      <a:cs typeface="DaunPenh" pitchFamily="2" charset="0"/>
                    </a:rPr>
                    <a:t>Si</a:t>
                  </a:r>
                  <a:r>
                    <a:rPr lang="en-US" sz="2400" b="1" dirty="0">
                      <a:solidFill>
                        <a:srgbClr val="000000"/>
                      </a:solidFill>
                      <a:latin typeface="DaunPenh" pitchFamily="2" charset="0"/>
                      <a:cs typeface="DaunPenh" pitchFamily="2" charset="0"/>
                    </a:rPr>
                    <a:t>mulated arena </a:t>
                  </a:r>
                  <a:r>
                    <a:rPr lang="en-US" sz="2400" dirty="0">
                      <a:solidFill>
                        <a:srgbClr val="000000"/>
                      </a:solidFill>
                      <a:latin typeface="DaunPenh" pitchFamily="2" charset="0"/>
                      <a:cs typeface="DaunPenh" pitchFamily="2" charset="0"/>
                    </a:rPr>
                    <a:t>- A 1000x1000 m flat area </a:t>
                  </a: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-1</a:t>
                  </a:r>
                  <a:r>
                    <a:rPr lang="en-US" sz="2000" i="0" dirty="0">
                      <a:solidFill>
                        <a:srgbClr val="000000"/>
                      </a:solidFill>
                      <a:effectLst/>
                      <a:latin typeface="DaunPenh" pitchFamily="2" charset="0"/>
                      <a:ea typeface="Times New Roman" panose="02020603050405020304" pitchFamily="18" charset="0"/>
                      <a:cs typeface="DaunPenh" pitchFamily="2" charset="0"/>
                    </a:rPr>
                    <a:t>]</a:t>
                  </a:r>
                  <a:endParaRPr lang="en-US" sz="2400" i="0" dirty="0">
                    <a:solidFill>
                      <a:srgbClr val="000000"/>
                    </a:solidFill>
                    <a:effectLst/>
                    <a:latin typeface="DaunPenh" pitchFamily="2" charset="0"/>
                    <a:ea typeface="Times New Roman" panose="02020603050405020304" pitchFamily="18" charset="0"/>
                    <a:cs typeface="DaunPenh" pitchFamily="2" charset="0"/>
                  </a:endParaRP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2400" dirty="0">
                      <a:solidFill>
                        <a:srgbClr val="000000"/>
                      </a:solidFill>
                      <a:latin typeface="DaunPenh" pitchFamily="2" charset="0"/>
                      <a:ea typeface="Times New Roman" panose="02020603050405020304" pitchFamily="18" charset="0"/>
                      <a:cs typeface="DaunPenh" pitchFamily="2" charset="0"/>
                    </a:rPr>
                    <a:t>3. </a:t>
                  </a:r>
                  <a:r>
                    <a:rPr lang="en-US" sz="24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4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-1</a:t>
                  </a:r>
                  <a:r>
                    <a:rPr lang="en-US" sz="2400" i="0" dirty="0">
                      <a:solidFill>
                        <a:srgbClr val="000000"/>
                      </a:solidFill>
                      <a:effectLst/>
                      <a:latin typeface="DaunPenh" pitchFamily="2" charset="0"/>
                      <a:ea typeface="Times New Roman" panose="02020603050405020304" pitchFamily="18" charset="0"/>
                      <a:cs typeface="DaunPenh" pitchFamily="2" charset="0"/>
                    </a:rPr>
                    <a:t>, 270</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 </a:t>
                  </a:r>
                  <a:r>
                    <a:rPr lang="en-US" sz="24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2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5633" y="483452"/>
                  <a:ext cx="5398504" cy="3038021"/>
                </a:xfrm>
                <a:prstGeom prst="rect">
                  <a:avLst/>
                </a:prstGeom>
                <a:blipFill>
                  <a:blip r:embed="rId4"/>
                  <a:stretch>
                    <a:fillRect l="-3211" t="-1210" r="-3211" b="-16129"/>
                  </a:stretch>
                </a:blipFill>
                <a:ln>
                  <a:noFill/>
                </a:ln>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2CB9F9A-FA47-1A4F-99E9-F7BA811FF883}"/>
              </a:ext>
            </a:extLst>
          </p:cNvPr>
          <p:cNvGrpSpPr/>
          <p:nvPr/>
        </p:nvGrpSpPr>
        <p:grpSpPr>
          <a:xfrm>
            <a:off x="8790618" y="6336385"/>
            <a:ext cx="2432304" cy="523220"/>
            <a:chOff x="219456" y="6382512"/>
            <a:chExt cx="2432304" cy="523220"/>
          </a:xfrm>
        </p:grpSpPr>
        <p:cxnSp>
          <p:nvCxnSpPr>
            <p:cNvPr id="17" name="Straight Connector 16">
              <a:extLst>
                <a:ext uri="{FF2B5EF4-FFF2-40B4-BE49-F238E27FC236}">
                  <a16:creationId xmlns:a16="http://schemas.microsoft.com/office/drawing/2014/main" id="{1E9DE2B5-95D3-1C4C-A70B-BD420728569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6823FC-E92A-874D-B0CF-AA85D6AB39C1}"/>
                </a:ext>
              </a:extLst>
            </p:cNvPr>
            <p:cNvSpPr/>
            <p:nvPr/>
          </p:nvSpPr>
          <p:spPr>
            <a:xfrm>
              <a:off x="402336" y="6382512"/>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a:p>
        </p:txBody>
      </p:sp>
      <p:grpSp>
        <p:nvGrpSpPr>
          <p:cNvPr id="8" name="Group 7">
            <a:extLst>
              <a:ext uri="{FF2B5EF4-FFF2-40B4-BE49-F238E27FC236}">
                <a16:creationId xmlns:a16="http://schemas.microsoft.com/office/drawing/2014/main" id="{01C46510-0D71-384A-870A-0C51DF821D92}"/>
              </a:ext>
            </a:extLst>
          </p:cNvPr>
          <p:cNvGrpSpPr/>
          <p:nvPr/>
        </p:nvGrpSpPr>
        <p:grpSpPr>
          <a:xfrm>
            <a:off x="1156720" y="1366817"/>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grpSp>
        <p:nvGrpSpPr>
          <p:cNvPr id="16" name="Group 15">
            <a:extLst>
              <a:ext uri="{FF2B5EF4-FFF2-40B4-BE49-F238E27FC236}">
                <a16:creationId xmlns:a16="http://schemas.microsoft.com/office/drawing/2014/main" id="{7DFB0C74-79A6-9142-9379-F2EFF3C069F9}"/>
              </a:ext>
            </a:extLst>
          </p:cNvPr>
          <p:cNvGrpSpPr/>
          <p:nvPr/>
        </p:nvGrpSpPr>
        <p:grpSpPr>
          <a:xfrm>
            <a:off x="8790618" y="6336385"/>
            <a:ext cx="2432304" cy="523220"/>
            <a:chOff x="219456" y="6382512"/>
            <a:chExt cx="2432304" cy="523220"/>
          </a:xfrm>
        </p:grpSpPr>
        <p:cxnSp>
          <p:nvCxnSpPr>
            <p:cNvPr id="17" name="Straight Connector 16">
              <a:extLst>
                <a:ext uri="{FF2B5EF4-FFF2-40B4-BE49-F238E27FC236}">
                  <a16:creationId xmlns:a16="http://schemas.microsoft.com/office/drawing/2014/main" id="{27D5FF73-89CF-BE42-9390-573DE1DA0ED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6F30FF-E4DF-7440-9E2C-81AF7F02AA2E}"/>
                </a:ext>
              </a:extLst>
            </p:cNvPr>
            <p:cNvSpPr/>
            <p:nvPr/>
          </p:nvSpPr>
          <p:spPr>
            <a:xfrm>
              <a:off x="402336" y="6382512"/>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557445" y="1619517"/>
            <a:ext cx="4877183" cy="4351338"/>
          </a:xfrm>
        </p:spPr>
        <p:txBody>
          <a:bodyPr>
            <a:noAutofit/>
          </a:bodyPr>
          <a:lstStyle/>
          <a:p>
            <a:r>
              <a:rPr lang="en-US" sz="3000" dirty="0">
                <a:solidFill>
                  <a:srgbClr val="000000"/>
                </a:solidFill>
                <a:latin typeface="DaunPenh" pitchFamily="2" charset="0"/>
                <a:cs typeface="DaunPenh" pitchFamily="2" charset="0"/>
              </a:rPr>
              <a:t>Each dot in the figure represents a non-dominated solution, i.e., an optimal solution for a given number of sensors.</a:t>
            </a:r>
          </a:p>
          <a:p>
            <a:pPr marL="0" indent="0">
              <a:buNone/>
            </a:pPr>
            <a:endParaRPr lang="en-US" sz="3000" dirty="0">
              <a:solidFill>
                <a:srgbClr val="000000"/>
              </a:solidFill>
              <a:latin typeface="DaunPenh" pitchFamily="2" charset="0"/>
              <a:cs typeface="DaunPenh" pitchFamily="2" charset="0"/>
            </a:endParaRPr>
          </a:p>
          <a:p>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 higher PED values and better network performance are achieved by larger number of sensors but result in a more expensive sensor array.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398758" y="-993333"/>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6103952" y="1483779"/>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96252" y="1565826"/>
            <a:ext cx="6039779" cy="46782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a:solidFill>
                  <a:schemeClr val="tx1">
                    <a:lumMod val="85000"/>
                    <a:lumOff val="15000"/>
                  </a:schemeClr>
                </a:solidFill>
                <a:latin typeface="DaunPenh" pitchFamily="2" charset="0"/>
                <a:cs typeface="DaunPenh" pitchFamily="2" charset="0"/>
              </a:rPr>
              <a:t>Initial evaluation</a:t>
            </a:r>
            <a:endParaRPr lang="en-US" sz="7200" dirty="0">
              <a:solidFill>
                <a:schemeClr val="tx1">
                  <a:lumMod val="85000"/>
                  <a:lumOff val="15000"/>
                </a:schemeClr>
              </a:solidFill>
              <a:latin typeface="DaunPenh" pitchFamily="2" charset="0"/>
              <a:cs typeface="DaunPenh" pitchFamily="2" charset="0"/>
            </a:endParaRP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0" y="1273695"/>
            <a:ext cx="7054726" cy="5173466"/>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8" name="Picture 7">
            <a:extLst>
              <a:ext uri="{FF2B5EF4-FFF2-40B4-BE49-F238E27FC236}">
                <a16:creationId xmlns:a16="http://schemas.microsoft.com/office/drawing/2014/main" id="{C60B797F-854E-F74A-8234-95FD4DFFB825}"/>
              </a:ext>
            </a:extLst>
          </p:cNvPr>
          <p:cNvPicPr>
            <a:picLocks noChangeAspect="1"/>
          </p:cNvPicPr>
          <p:nvPr/>
        </p:nvPicPr>
        <p:blipFill rotWithShape="1">
          <a:blip r:embed="rId4"/>
          <a:srcRect l="9492" t="2084" r="48788" b="5032"/>
          <a:stretch/>
        </p:blipFill>
        <p:spPr>
          <a:xfrm>
            <a:off x="6695522" y="365125"/>
            <a:ext cx="5496478" cy="6356350"/>
          </a:xfrm>
          <a:prstGeom prst="rect">
            <a:avLst/>
          </a:prstGeom>
        </p:spPr>
      </p:pic>
      <p:pic>
        <p:nvPicPr>
          <p:cNvPr id="9" name="Picture 8">
            <a:extLst>
              <a:ext uri="{FF2B5EF4-FFF2-40B4-BE49-F238E27FC236}">
                <a16:creationId xmlns:a16="http://schemas.microsoft.com/office/drawing/2014/main" id="{7FD180FE-9A60-8442-A6BC-17E1CDD147B6}"/>
              </a:ext>
            </a:extLst>
          </p:cNvPr>
          <p:cNvPicPr>
            <a:picLocks noChangeAspect="1"/>
          </p:cNvPicPr>
          <p:nvPr/>
        </p:nvPicPr>
        <p:blipFill rotWithShape="1">
          <a:blip r:embed="rId4"/>
          <a:srcRect l="51212" t="2085" r="8264" b="5033"/>
          <a:stretch/>
        </p:blipFill>
        <p:spPr>
          <a:xfrm>
            <a:off x="6782952" y="385537"/>
            <a:ext cx="5321618" cy="6335938"/>
          </a:xfrm>
          <a:prstGeom prst="rect">
            <a:avLst/>
          </a:prstGeom>
        </p:spPr>
      </p:pic>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78695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129019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r>
              <a:rPr lang="en-US" dirty="0"/>
              <a:t>     </a:t>
            </a:r>
            <a:r>
              <a:rPr lang="en-US" dirty="0" err="1"/>
              <a:t>Hadka</a:t>
            </a:r>
            <a:r>
              <a:rPr lang="en-US" dirty="0"/>
              <a:t>, D. and Reed, P. (2013).  "Borg: An Auto-Adaptive Many-Objective</a:t>
            </a:r>
          </a:p>
          <a:p>
            <a:r>
              <a:rPr lang="en-US" dirty="0"/>
              <a:t>     Evolutionary Computing Framework."  Evolutionary Computation,</a:t>
            </a:r>
          </a:p>
          <a:p>
            <a:r>
              <a:rPr lang="en-US" dirty="0"/>
              <a:t>     21(2):231-259.</a:t>
            </a:r>
          </a:p>
          <a:p>
            <a:br>
              <a:rPr lang="en-US" dirty="0"/>
            </a:br>
            <a:endParaRPr lang="en-US" dirty="0"/>
          </a:p>
          <a:p>
            <a:endParaRPr lang="en-US" dirty="0"/>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156733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spTree>
    <p:extLst>
      <p:ext uri="{BB962C8B-B14F-4D97-AF65-F5344CB8AC3E}">
        <p14:creationId xmlns:p14="http://schemas.microsoft.com/office/powerpoint/2010/main" val="335958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40495"/>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2192480584"/>
              </p:ext>
            </p:extLst>
          </p:nvPr>
        </p:nvGraphicFramePr>
        <p:xfrm>
          <a:off x="520700" y="1262718"/>
          <a:ext cx="11150600" cy="5222994"/>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833874">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4888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80189">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11499">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emission rates, various sources/sensors configurations, various weather conditions,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8520" y="678055"/>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588819" y="3196750"/>
            <a:ext cx="11014361" cy="4351338"/>
          </a:xfrm>
        </p:spPr>
        <p:txBody>
          <a:bodyPr>
            <a:noAutofit/>
          </a:bodyPr>
          <a:lstStyle/>
          <a:p>
            <a:r>
              <a:rPr lang="en-US" sz="3000" dirty="0">
                <a:solidFill>
                  <a:srgbClr val="000000"/>
                </a:solidFill>
                <a:latin typeface="DaunPenh" pitchFamily="2" charset="0"/>
                <a:cs typeface="DaunPenh" pitchFamily="2" charset="0"/>
              </a:rPr>
              <a:t>In both problems, candidate solutions can be represented as binary array of length n</a:t>
            </a:r>
          </a:p>
          <a:p>
            <a:r>
              <a:rPr lang="en-US" sz="3000" dirty="0">
                <a:solidFill>
                  <a:srgbClr val="000000"/>
                </a:solidFill>
                <a:latin typeface="DaunPenh" pitchFamily="2" charset="0"/>
                <a:cs typeface="DaunPenh" pitchFamily="2" charset="0"/>
              </a:rPr>
              <a:t>1 = an item is included in the knapsack (or that a sensor is placed in that position)</a:t>
            </a:r>
          </a:p>
          <a:p>
            <a:r>
              <a:rPr lang="en-US" sz="3000" dirty="0">
                <a:solidFill>
                  <a:srgbClr val="000000"/>
                </a:solidFill>
                <a:latin typeface="DaunPenh" pitchFamily="2" charset="0"/>
                <a:cs typeface="DaunPenh" pitchFamily="2" charset="0"/>
              </a:rPr>
              <a:t>0 = the item is omitted (or the sensor is not placed) </a:t>
            </a:r>
          </a:p>
          <a:p>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a:t>
            </a:r>
          </a:p>
          <a:p>
            <a:r>
              <a:rPr lang="en-US" sz="30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r>
              <a:rPr lang="en-US" sz="3000" dirty="0">
                <a:solidFill>
                  <a:srgbClr val="000000"/>
                </a:solidFill>
                <a:latin typeface="DaunPenh" pitchFamily="2" charset="0"/>
                <a:cs typeface="DaunPenh" pitchFamily="2" charset="0"/>
              </a:rPr>
              <a:t>approximation algorithms are required beyond a certain size of problem. </a:t>
            </a:r>
          </a:p>
          <a:p>
            <a:endParaRPr lang="en-US" sz="3000" dirty="0">
              <a:solidFill>
                <a:srgbClr val="000000"/>
              </a:solidFill>
              <a:latin typeface="DaunPenh" pitchFamily="2" charset="0"/>
              <a:cs typeface="DaunPenh" pitchFamily="2" charset="0"/>
            </a:endParaRPr>
          </a:p>
          <a:p>
            <a:pPr>
              <a:lnSpc>
                <a:spcPct val="100000"/>
              </a:lnSpc>
            </a:pPr>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a:p>
        </p:txBody>
      </p:sp>
      <p:pic>
        <p:nvPicPr>
          <p:cNvPr id="9" name="Picture 8">
            <a:extLst>
              <a:ext uri="{FF2B5EF4-FFF2-40B4-BE49-F238E27FC236}">
                <a16:creationId xmlns:a16="http://schemas.microsoft.com/office/drawing/2014/main" id="{8A12F0EF-101E-FF4E-97D5-76A9E620D946}"/>
              </a:ext>
            </a:extLst>
          </p:cNvPr>
          <p:cNvPicPr>
            <a:picLocks noChangeAspect="1"/>
          </p:cNvPicPr>
          <p:nvPr/>
        </p:nvPicPr>
        <p:blipFill>
          <a:blip r:embed="rId3"/>
          <a:stretch>
            <a:fillRect/>
          </a:stretch>
        </p:blipFill>
        <p:spPr>
          <a:xfrm>
            <a:off x="9684560" y="881095"/>
            <a:ext cx="2357044" cy="2040317"/>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EF0D20C4-AFB8-A247-B800-2C89738DBF7A}"/>
                  </a:ext>
                </a:extLst>
              </p:cNvPr>
              <p:cNvSpPr/>
              <p:nvPr/>
            </p:nvSpPr>
            <p:spPr>
              <a:xfrm>
                <a:off x="339439" y="1371522"/>
                <a:ext cx="9799172" cy="2309607"/>
              </a:xfrm>
              <a:prstGeom prst="rect">
                <a:avLst/>
              </a:prstGeom>
            </p:spPr>
            <p:txBody>
              <a:bodyPr wrap="square">
                <a:spAutoFit/>
              </a:bodyPr>
              <a:lstStyle/>
              <a:p>
                <a:pPr defTabSz="914400">
                  <a:lnSpc>
                    <a:spcPct val="90000"/>
                  </a:lnSpc>
                  <a:spcBef>
                    <a:spcPts val="1000"/>
                  </a:spcBef>
                </a:pPr>
                <a:r>
                  <a:rPr lang="en-US" sz="3000" dirty="0">
                    <a:solidFill>
                      <a:srgbClr val="000000"/>
                    </a:solidFill>
                    <a:latin typeface="DaunPenh" pitchFamily="2" charset="0"/>
                    <a:cs typeface="DaunPenh" pitchFamily="2" charset="0"/>
                  </a:rPr>
                  <a:t>The basic problem (maximizing the utility of the network) is equivalent to the “0-1 knapsack” problem: </a:t>
                </a:r>
                <a:r>
                  <a:rPr lang="en-US" sz="30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how do we </a:t>
                </a:r>
                <a:r>
                  <a:rPr lang="en-US" sz="30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3000" dirty="0">
                    <a:solidFill>
                      <a:srgbClr val="000000"/>
                    </a:solidFill>
                    <a:latin typeface="DaunPenh" pitchFamily="2" charset="0"/>
                    <a:ea typeface="Times New Roman" panose="02020603050405020304" pitchFamily="18" charset="0"/>
                    <a:cs typeface="DaunPenh" pitchFamily="2" charset="0"/>
                  </a:rPr>
                  <a:t>that </a:t>
                </a:r>
                <a:r>
                  <a:rPr lang="en-US" sz="3000" b="1" dirty="0">
                    <a:solidFill>
                      <a:srgbClr val="000000"/>
                    </a:solidFill>
                    <a:latin typeface="DaunPenh" pitchFamily="2" charset="0"/>
                    <a:ea typeface="Times New Roman" panose="02020603050405020304" pitchFamily="18" charset="0"/>
                    <a:cs typeface="DaunPenh" pitchFamily="2" charset="0"/>
                  </a:rPr>
                  <a:t>maximizes the value</a:t>
                </a:r>
                <a:r>
                  <a:rPr lang="en-US" sz="30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3000" b="1" dirty="0">
                    <a:solidFill>
                      <a:srgbClr val="000000"/>
                    </a:solidFill>
                    <a:latin typeface="DaunPenh" pitchFamily="2" charset="0"/>
                    <a:ea typeface="Times New Roman" panose="02020603050405020304" pitchFamily="18" charset="0"/>
                    <a:cs typeface="DaunPenh" pitchFamily="2" charset="0"/>
                  </a:rPr>
                  <a:t>capacity</a:t>
                </a:r>
                <a:r>
                  <a:rPr lang="en-US" sz="30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3000" dirty="0">
                    <a:solidFill>
                      <a:srgbClr val="000000"/>
                    </a:solidFill>
                    <a:latin typeface="DaunPenh" pitchFamily="2" charset="0"/>
                    <a:ea typeface="Times New Roman" panose="02020603050405020304" pitchFamily="18" charset="0"/>
                    <a:cs typeface="DaunPenh" pitchFamily="2" charset="0"/>
                  </a:rPr>
                  <a:t>?</a:t>
                </a:r>
              </a:p>
              <a:p>
                <a:pPr marL="228600" indent="-228600" defTabSz="914400">
                  <a:lnSpc>
                    <a:spcPct val="90000"/>
                  </a:lnSpc>
                  <a:spcBef>
                    <a:spcPts val="1000"/>
                  </a:spcBef>
                  <a:buFont typeface="Arial" panose="020B0604020202020204" pitchFamily="34" charset="0"/>
                  <a:buChar char="•"/>
                </a:pPr>
                <a:endParaRPr lang="en-US" sz="3000" dirty="0">
                  <a:solidFill>
                    <a:srgbClr val="000000"/>
                  </a:solidFill>
                  <a:latin typeface="DaunPenh" pitchFamily="2" charset="0"/>
                  <a:cs typeface="DaunPenh" pitchFamily="2" charset="0"/>
                </a:endParaRPr>
              </a:p>
            </p:txBody>
          </p:sp>
        </mc:Choice>
        <mc:Fallback>
          <p:sp>
            <p:nvSpPr>
              <p:cNvPr id="5" name="Rectangle 4">
                <a:extLst>
                  <a:ext uri="{FF2B5EF4-FFF2-40B4-BE49-F238E27FC236}">
                    <a16:creationId xmlns:a16="http://schemas.microsoft.com/office/drawing/2014/main" id="{EF0D20C4-AFB8-A247-B800-2C89738DBF7A}"/>
                  </a:ext>
                </a:extLst>
              </p:cNvPr>
              <p:cNvSpPr>
                <a:spLocks noRot="1" noChangeAspect="1" noMove="1" noResize="1" noEditPoints="1" noAdjustHandles="1" noChangeArrowheads="1" noChangeShapeType="1" noTextEdit="1"/>
              </p:cNvSpPr>
              <p:nvPr/>
            </p:nvSpPr>
            <p:spPr>
              <a:xfrm>
                <a:off x="339439" y="1371522"/>
                <a:ext cx="9799172" cy="2309607"/>
              </a:xfrm>
              <a:prstGeom prst="rect">
                <a:avLst/>
              </a:prstGeom>
              <a:blipFill>
                <a:blip r:embed="rId4"/>
                <a:stretch>
                  <a:fillRect l="-1425" t="-4396" r="-1943"/>
                </a:stretch>
              </a:blipFill>
            </p:spPr>
            <p:txBody>
              <a:bodyPr/>
              <a:lstStyle/>
              <a:p>
                <a:r>
                  <a:rPr lang="en-US">
                    <a:noFill/>
                  </a:rPr>
                  <a:t> </a:t>
                </a:r>
              </a:p>
            </p:txBody>
          </p:sp>
        </mc:Fallback>
      </mc:AlternateContent>
    </p:spTree>
    <p:extLst>
      <p:ext uri="{BB962C8B-B14F-4D97-AF65-F5344CB8AC3E}">
        <p14:creationId xmlns:p14="http://schemas.microsoft.com/office/powerpoint/2010/main" val="306475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Related work/knowledge gap</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0483" y="1560455"/>
            <a:ext cx="11014361" cy="4351338"/>
          </a:xfrm>
        </p:spPr>
        <p:txBody>
          <a:bodyPr>
            <a:noAutofit/>
          </a:bodyPr>
          <a:lstStyle/>
          <a:p>
            <a:r>
              <a:rPr lang="en-US" sz="3000" dirty="0">
                <a:solidFill>
                  <a:srgbClr val="000000"/>
                </a:solidFill>
                <a:latin typeface="DaunPenh" pitchFamily="2" charset="0"/>
                <a:cs typeface="DaunPenh" pitchFamily="2" charset="0"/>
              </a:rPr>
              <a:t>The problem of optimal deployment of any type of sensors consists of determining sensors’ positions, while ensuring the coverage and the connectivity of the network.</a:t>
            </a:r>
            <a:r>
              <a:rPr lang="en-US" dirty="0"/>
              <a:t> </a:t>
            </a:r>
          </a:p>
          <a:p>
            <a:r>
              <a:rPr lang="en-US" sz="3000" dirty="0">
                <a:solidFill>
                  <a:srgbClr val="000000"/>
                </a:solidFill>
                <a:latin typeface="DaunPenh" pitchFamily="2" charset="0"/>
                <a:cs typeface="DaunPenh" pitchFamily="2" charset="0"/>
              </a:rPr>
              <a:t>when dealing with a WDESN, challenges can be reduced to sensor’s type suitability, coverage area and data accuracy only. </a:t>
            </a:r>
          </a:p>
          <a:p>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a:p>
        </p:txBody>
      </p:sp>
    </p:spTree>
    <p:extLst>
      <p:ext uri="{BB962C8B-B14F-4D97-AF65-F5344CB8AC3E}">
        <p14:creationId xmlns:p14="http://schemas.microsoft.com/office/powerpoint/2010/main" val="361494394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5589</TotalTime>
  <Words>6031</Words>
  <Application>Microsoft Macintosh PowerPoint</Application>
  <PresentationFormat>Widescreen</PresentationFormat>
  <Paragraphs>430</Paragraphs>
  <Slides>32</Slides>
  <Notes>27</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Research hypothesis</vt:lpstr>
      <vt:lpstr>PowerPoint Presentation</vt:lpstr>
      <vt:lpstr>Related work</vt:lpstr>
      <vt:lpstr>Related work/knowledge gap</vt:lpstr>
      <vt:lpstr>Methods - background</vt:lpstr>
      <vt:lpstr>ATD models</vt:lpstr>
      <vt:lpstr>PowerPoint Presentation</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Obtained solutions</vt:lpstr>
      <vt:lpstr>Initial evaluation</vt:lpstr>
      <vt:lpstr>Summary and future research plan</vt:lpstr>
      <vt:lpstr>Research plan</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407</cp:revision>
  <dcterms:created xsi:type="dcterms:W3CDTF">2019-07-31T12:43:44Z</dcterms:created>
  <dcterms:modified xsi:type="dcterms:W3CDTF">2019-08-04T13:20:02Z</dcterms:modified>
</cp:coreProperties>
</file>